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2" r:id="rId9"/>
    <p:sldId id="265" r:id="rId10"/>
    <p:sldId id="266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33"/>
    <a:srgbClr val="E29ADD"/>
    <a:srgbClr val="6281A6"/>
    <a:srgbClr val="5413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166018700787403"/>
          <c:y val="0.1015722132398983"/>
          <c:w val="0.41105462598425196"/>
          <c:h val="0.6165819010468810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759-411F-BC36-AA2012F6485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759-411F-BC36-AA2012F64856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759-411F-BC36-AA2012F64856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4759-411F-BC36-AA2012F64856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4759-411F-BC36-AA2012F64856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4759-411F-BC36-AA2012F64856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4759-411F-BC36-AA2012F6485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Sheet1!$A$2:$A$8</c:f>
              <c:strCache>
                <c:ptCount val="7"/>
                <c:pt idx="0">
                  <c:v>Subsaharan-Africa</c:v>
                </c:pt>
                <c:pt idx="1">
                  <c:v>Asia</c:v>
                </c:pt>
                <c:pt idx="2">
                  <c:v>Australia and Oceania</c:v>
                </c:pt>
                <c:pt idx="3">
                  <c:v>Central America and the Caribbean</c:v>
                </c:pt>
                <c:pt idx="4">
                  <c:v>Europe </c:v>
                </c:pt>
                <c:pt idx="5">
                  <c:v>Middle East and North Africa</c:v>
                </c:pt>
                <c:pt idx="6">
                  <c:v>North America</c:v>
                </c:pt>
              </c:strCache>
            </c:strRef>
          </c:cat>
          <c:val>
            <c:numRef>
              <c:f>Sheet1!$B$2:$B$8</c:f>
              <c:numCache>
                <c:formatCode>0.00%</c:formatCode>
                <c:ptCount val="7"/>
                <c:pt idx="0">
                  <c:v>0.27579999999999999</c:v>
                </c:pt>
                <c:pt idx="1">
                  <c:v>0.1384</c:v>
                </c:pt>
                <c:pt idx="2">
                  <c:v>0.1069</c:v>
                </c:pt>
                <c:pt idx="3">
                  <c:v>6.4500000000000002E-2</c:v>
                </c:pt>
                <c:pt idx="4">
                  <c:v>0.25090000000000001</c:v>
                </c:pt>
                <c:pt idx="5">
                  <c:v>0.13039999999999999</c:v>
                </c:pt>
                <c:pt idx="6">
                  <c:v>3.3000000000000002E-2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BD-4EB3-8EC4-27852885C31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2234744094488191E-2"/>
          <c:y val="0.76587858231553985"/>
          <c:w val="0.69174478441400611"/>
          <c:h val="0.1403714234515610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Channel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4">
                      <a:tint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tint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tint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4">
                      <a:tint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tint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tint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4">
                      <a:shade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hade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shade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hade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hade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shade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Online</c:v>
                </c:pt>
                <c:pt idx="1">
                  <c:v>Offline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19247472</c:v>
                </c:pt>
                <c:pt idx="1">
                  <c:v>24920727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77-4F90-8D88-B4AF392D686B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4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0.57285</cdr:x>
      <cdr:y>0.22158</cdr:y>
    </cdr:from>
    <cdr:to>
      <cdr:x>0.92765</cdr:x>
      <cdr:y>0.64683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C82F2AD-E03C-66A7-C645-926691494CB7}"/>
            </a:ext>
          </a:extLst>
        </cdr:cNvPr>
        <cdr:cNvSpPr txBox="1"/>
      </cdr:nvSpPr>
      <cdr:spPr>
        <a:xfrm xmlns:a="http://schemas.openxmlformats.org/drawingml/2006/main">
          <a:off x="5792216" y="1200684"/>
          <a:ext cx="3587496" cy="230428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* </a:t>
          </a:r>
          <a:r>
            <a:rPr lang="en-IN" sz="1600" b="1" dirty="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Sub-saharan</a:t>
          </a:r>
          <a:r>
            <a: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-Africa is our greatest customer with </a:t>
          </a:r>
          <a:r>
            <a:rPr lang="en-IN" sz="2000" b="1" dirty="0">
              <a:solidFill>
                <a:schemeClr val="bg1"/>
              </a:solidFill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rPr>
            <a:t>27.58% </a:t>
          </a:r>
          <a:r>
            <a: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of profit generator</a:t>
          </a:r>
        </a:p>
        <a:p xmlns:a="http://schemas.openxmlformats.org/drawingml/2006/main">
          <a:endParaRPr lang="en-IN" sz="1600" b="1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 xmlns:a="http://schemas.openxmlformats.org/drawingml/2006/main">
          <a:r>
            <a:rPr lang="en-IN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* North America is our customer with lowest profit generator of </a:t>
          </a:r>
          <a:r>
            <a:rPr lang="en-IN" sz="2000" b="1" dirty="0">
              <a:solidFill>
                <a:schemeClr val="bg1"/>
              </a:solidFill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rPr>
            <a:t>3.3%</a:t>
          </a:r>
          <a:endParaRPr lang="en-IN" sz="1600" b="1" dirty="0">
            <a:solidFill>
              <a:schemeClr val="bg1"/>
            </a:solidFill>
            <a:highlight>
              <a:srgbClr val="000000"/>
            </a:highlight>
            <a:latin typeface="Arial" panose="020B0604020202020204" pitchFamily="34" charset="0"/>
            <a:cs typeface="Arial" panose="020B0604020202020204" pitchFamily="34" charset="0"/>
          </a:endParaRPr>
        </a:p>
      </cdr:txBody>
    </cdr:sp>
  </cdr:relSizeAnchor>
</c:userShape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BCAFD-D563-AD16-0EDA-9F8DB2D90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1F3A45-0CE4-80C8-2410-B39C96BEF9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B8822-2EC0-FC9F-5138-B06C0834C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D8BEB-35AD-1F4C-5F84-4A5F90FB4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798E2-5208-02E9-F9B3-9CB432F3A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0457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36F6B-5AEF-A3C0-366C-39261DB97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9FAC82-C1F7-476F-2DF9-26A064D59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83AD9-81A2-8E1C-1C08-AE9B2C282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25433-70B8-E24B-B6B4-81332FA7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E43FD-6BC0-225D-D75F-83B2B66E7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9910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C1945A-FC7D-500D-E201-BA54AB73DA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2AB3FA-B383-A7CA-A60A-A26EB5466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267B0-05F4-CE78-1044-557F1D920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F0330-04DA-97FE-3C9A-AF6642710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7D035-1994-7104-DDA4-A1B6884F4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577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EB38D-6B88-CCB1-2A5C-A1E649352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D002D-72E6-724E-2C7C-4346D9DEB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31D0D-4C06-C655-D4B0-A250678C1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834C3-4FDA-B11E-EB93-BFFD33B4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FCB9C-083E-E67A-FCA4-44A8ACBC8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508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40555-F683-83DD-FF3E-41393A44E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286A54-957C-5445-E81D-8FC85BE30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21AE8-BB47-17DD-FF42-B48212AE7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C65615-4A5C-A9C4-7333-598A585A9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048DD-A41F-66CA-9927-F8690F0B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902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AD577-34AF-5504-8EFE-973A6CC96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61B63-967C-A824-41B3-F6A60D411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E58A56-50BC-1F51-8AE2-327C215C9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6FCD08-B16D-0068-58D8-B6CDBA903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7567DA-F6C5-B457-9E25-B00B36F03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DFF6AC-0D35-F8FF-B5A5-7D7881BF5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657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93651-F0AA-FFCF-22CB-1EA2D214B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F726EA-CC63-44CD-694C-3E13B544C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14ADA7-18DD-C324-B317-D61CB80F2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514A5C-5E3F-0C0C-7465-D2BA87836D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DEAA53-0CC7-A44E-C6A7-FD3241C7E2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459ABA-AEDF-A8C5-E4A7-308676CA0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DAD4A1-3474-DA7D-1D91-E2B8DE33C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D5C719-7D5C-3F0C-1CDB-E1B94EF01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46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2C10B-1869-7658-E57F-9360AEADD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9450F0-22D3-1809-AE37-D2E9DFD28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DE5CD9-CC8F-E95E-8E6E-95DA93A69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282B3-A6BE-7B28-6DC7-73E89980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447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7F254D-25C8-B7CC-2CDB-ECADEA83B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07EF4D-4C36-EBC3-27F3-B73EC7764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A5D97-C74F-FCA1-C4A9-28D5E80A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6325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1BE0E-5B31-F8E9-D6D8-2FD00BC0A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AEC90-32C6-2C16-E145-90624B2AA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8DF82C-9ABD-46AD-C1B7-E8C8003458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081F53-88BD-E4A3-5408-9ADF56DA0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A49CA7-2CE9-6E95-D3A9-04E12BAD2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391B15-AC8A-F47F-A853-3C95D2641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6756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8D74-6311-CDFE-1CEB-818DFF55C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3AD0BD-03A3-23B1-8FA7-CF0CB145F3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F47C10-A8B8-BDD4-852A-0E1EC4719F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20D63-5404-F314-E0F7-5FC493E2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400F2-E7C8-8447-471F-91F94F286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B63AF-7E1B-B201-F429-F8B1DCCA5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014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A5E512-451D-EE0D-898C-20AC254E3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F7360-45C5-86F1-5EA6-0047E1036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9E21E-9B57-F433-B224-60A0A75F81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D4751-A56E-4FFD-B006-D0513CA3595C}" type="datetimeFigureOut">
              <a:rPr lang="en-IN" smtClean="0"/>
              <a:t>16-08-2024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38C98-F3CC-BF57-9E60-8A9057DF87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A8D57-9729-CD2B-4880-96780A51ED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67A9E-286A-4E87-B422-1DB61C7C9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274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2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38D0D4-5F59-02CC-EB2B-C787193F6FC1}"/>
              </a:ext>
            </a:extLst>
          </p:cNvPr>
          <p:cNvSpPr txBox="1"/>
          <p:nvPr/>
        </p:nvSpPr>
        <p:spPr>
          <a:xfrm>
            <a:off x="1118615" y="3769233"/>
            <a:ext cx="7688581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bliqueTopRigh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IN" sz="4800" b="1" dirty="0"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Amazon Sales Analysis</a:t>
            </a:r>
          </a:p>
        </p:txBody>
      </p:sp>
      <p:pic>
        <p:nvPicPr>
          <p:cNvPr id="8" name="Graphic 7" descr="A mug filled with office supplies">
            <a:extLst>
              <a:ext uri="{FF2B5EF4-FFF2-40B4-BE49-F238E27FC236}">
                <a16:creationId xmlns:a16="http://schemas.microsoft.com/office/drawing/2014/main" id="{F5BC6DA2-2D87-92A2-8644-CA0AD2653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00260" y="-89708"/>
            <a:ext cx="3410712" cy="3410712"/>
          </a:xfrm>
          <a:prstGeom prst="rect">
            <a:avLst/>
          </a:prstGeom>
        </p:spPr>
      </p:pic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1DC6CC42-56E4-3D2A-EFCB-2D70A0209ED3}"/>
              </a:ext>
            </a:extLst>
          </p:cNvPr>
          <p:cNvSpPr/>
          <p:nvPr/>
        </p:nvSpPr>
        <p:spPr>
          <a:xfrm>
            <a:off x="6836284" y="1402491"/>
            <a:ext cx="2606040" cy="1869950"/>
          </a:xfrm>
          <a:prstGeom prst="chevron">
            <a:avLst>
              <a:gd name="adj" fmla="val 73961"/>
            </a:avLst>
          </a:prstGeom>
          <a:solidFill>
            <a:schemeClr val="accent4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819DC221-DEDE-9634-CB11-31778BC2C6C1}"/>
              </a:ext>
            </a:extLst>
          </p:cNvPr>
          <p:cNvSpPr/>
          <p:nvPr/>
        </p:nvSpPr>
        <p:spPr>
          <a:xfrm>
            <a:off x="895922" y="1402491"/>
            <a:ext cx="2606040" cy="1869950"/>
          </a:xfrm>
          <a:prstGeom prst="chevron">
            <a:avLst>
              <a:gd name="adj" fmla="val 73961"/>
            </a:avLst>
          </a:prstGeom>
          <a:solidFill>
            <a:schemeClr val="accent4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F85D60B0-C0C8-C49E-6C34-B7820D8D5460}"/>
              </a:ext>
            </a:extLst>
          </p:cNvPr>
          <p:cNvSpPr/>
          <p:nvPr/>
        </p:nvSpPr>
        <p:spPr>
          <a:xfrm>
            <a:off x="2846642" y="1377281"/>
            <a:ext cx="2606040" cy="1869950"/>
          </a:xfrm>
          <a:prstGeom prst="chevron">
            <a:avLst>
              <a:gd name="adj" fmla="val 73961"/>
            </a:avLst>
          </a:prstGeom>
          <a:solidFill>
            <a:schemeClr val="accent4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CE71E771-35D9-7700-43D7-0FF597746C21}"/>
              </a:ext>
            </a:extLst>
          </p:cNvPr>
          <p:cNvSpPr/>
          <p:nvPr/>
        </p:nvSpPr>
        <p:spPr>
          <a:xfrm>
            <a:off x="4792980" y="1451054"/>
            <a:ext cx="2606040" cy="1869950"/>
          </a:xfrm>
          <a:prstGeom prst="chevron">
            <a:avLst>
              <a:gd name="adj" fmla="val 73961"/>
            </a:avLst>
          </a:prstGeom>
          <a:solidFill>
            <a:schemeClr val="accent4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366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147F2B-683C-FF0E-77D3-05691F9390AE}"/>
              </a:ext>
            </a:extLst>
          </p:cNvPr>
          <p:cNvSpPr/>
          <p:nvPr/>
        </p:nvSpPr>
        <p:spPr>
          <a:xfrm rot="10800000">
            <a:off x="-795528" y="438912"/>
            <a:ext cx="2862072" cy="548640"/>
          </a:xfrm>
          <a:prstGeom prst="chevron">
            <a:avLst>
              <a:gd name="adj" fmla="val 85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9" name="Graphic 8" descr="Cheers with solid fill">
            <a:extLst>
              <a:ext uri="{FF2B5EF4-FFF2-40B4-BE49-F238E27FC236}">
                <a16:creationId xmlns:a16="http://schemas.microsoft.com/office/drawing/2014/main" id="{7028DE6E-AACB-CF8B-03B7-4E4E8BE982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83900" y="154038"/>
            <a:ext cx="914400" cy="9144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E796AA2-D7AF-10D7-8709-6E4A5AD7DACA}"/>
              </a:ext>
            </a:extLst>
          </p:cNvPr>
          <p:cNvSpPr/>
          <p:nvPr/>
        </p:nvSpPr>
        <p:spPr>
          <a:xfrm>
            <a:off x="18752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D57FFEE-D149-697B-8681-B42049018C77}"/>
              </a:ext>
            </a:extLst>
          </p:cNvPr>
          <p:cNvSpPr/>
          <p:nvPr/>
        </p:nvSpPr>
        <p:spPr>
          <a:xfrm>
            <a:off x="598563" y="591258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A8B94C6-97DB-6189-9369-CA879EFA1326}"/>
              </a:ext>
            </a:extLst>
          </p:cNvPr>
          <p:cNvSpPr/>
          <p:nvPr/>
        </p:nvSpPr>
        <p:spPr>
          <a:xfrm>
            <a:off x="1017217" y="598881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EE21C-E438-4689-CB10-43773ED9BD3D}"/>
              </a:ext>
            </a:extLst>
          </p:cNvPr>
          <p:cNvSpPr txBox="1"/>
          <p:nvPr/>
        </p:nvSpPr>
        <p:spPr>
          <a:xfrm>
            <a:off x="2291802" y="341439"/>
            <a:ext cx="7077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latin typeface="Arial" panose="020B0604020202020204" pitchFamily="34" charset="0"/>
                <a:cs typeface="Arial" panose="020B0604020202020204" pitchFamily="34" charset="0"/>
              </a:rPr>
              <a:t>Channel Wise Profit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B83DBFD6-FBFC-A5E3-4AC9-99A4CDADE6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7026111"/>
              </p:ext>
            </p:extLst>
          </p:nvPr>
        </p:nvGraphicFramePr>
        <p:xfrm>
          <a:off x="319640" y="1920240"/>
          <a:ext cx="6115304" cy="3916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0611AE0-744D-C1E7-7B94-05A5526E51DB}"/>
              </a:ext>
            </a:extLst>
          </p:cNvPr>
          <p:cNvSpPr txBox="1"/>
          <p:nvPr/>
        </p:nvSpPr>
        <p:spPr>
          <a:xfrm>
            <a:off x="6470290" y="2231136"/>
            <a:ext cx="348386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Here we can see the offline channel has more demand and potential than online channel </a:t>
            </a:r>
          </a:p>
          <a:p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online channel is growing enough to compete with offline channel.</a:t>
            </a:r>
          </a:p>
        </p:txBody>
      </p:sp>
    </p:spTree>
    <p:extLst>
      <p:ext uri="{BB962C8B-B14F-4D97-AF65-F5344CB8AC3E}">
        <p14:creationId xmlns:p14="http://schemas.microsoft.com/office/powerpoint/2010/main" val="1609853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147F2B-683C-FF0E-77D3-05691F9390AE}"/>
              </a:ext>
            </a:extLst>
          </p:cNvPr>
          <p:cNvSpPr/>
          <p:nvPr/>
        </p:nvSpPr>
        <p:spPr>
          <a:xfrm rot="10800000">
            <a:off x="-795528" y="438912"/>
            <a:ext cx="2862072" cy="548640"/>
          </a:xfrm>
          <a:prstGeom prst="chevron">
            <a:avLst>
              <a:gd name="adj" fmla="val 85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9" name="Graphic 8" descr="Cheers with solid fill">
            <a:extLst>
              <a:ext uri="{FF2B5EF4-FFF2-40B4-BE49-F238E27FC236}">
                <a16:creationId xmlns:a16="http://schemas.microsoft.com/office/drawing/2014/main" id="{7028DE6E-AACB-CF8B-03B7-4E4E8BE982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83900" y="154038"/>
            <a:ext cx="914400" cy="9144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E796AA2-D7AF-10D7-8709-6E4A5AD7DACA}"/>
              </a:ext>
            </a:extLst>
          </p:cNvPr>
          <p:cNvSpPr/>
          <p:nvPr/>
        </p:nvSpPr>
        <p:spPr>
          <a:xfrm>
            <a:off x="18752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D57FFEE-D149-697B-8681-B42049018C77}"/>
              </a:ext>
            </a:extLst>
          </p:cNvPr>
          <p:cNvSpPr/>
          <p:nvPr/>
        </p:nvSpPr>
        <p:spPr>
          <a:xfrm>
            <a:off x="598563" y="591258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A8B94C6-97DB-6189-9369-CA879EFA1326}"/>
              </a:ext>
            </a:extLst>
          </p:cNvPr>
          <p:cNvSpPr/>
          <p:nvPr/>
        </p:nvSpPr>
        <p:spPr>
          <a:xfrm>
            <a:off x="1017217" y="598881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057937-BACA-E111-7E23-AFA4A6F24B1A}"/>
              </a:ext>
            </a:extLst>
          </p:cNvPr>
          <p:cNvSpPr txBox="1"/>
          <p:nvPr/>
        </p:nvSpPr>
        <p:spPr>
          <a:xfrm>
            <a:off x="2280118" y="248465"/>
            <a:ext cx="8394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50F7C6-0318-B3AE-7792-39C6D544ECB1}"/>
              </a:ext>
            </a:extLst>
          </p:cNvPr>
          <p:cNvSpPr txBox="1"/>
          <p:nvPr/>
        </p:nvSpPr>
        <p:spPr>
          <a:xfrm>
            <a:off x="749808" y="1627632"/>
            <a:ext cx="737006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Seasons are influencing the matter of sales, like early winters are overpowering sales every year.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Seasons and sales channel together form decision for better sales.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Sub-Saharan Africa is greatest customer with both channels.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February month is promising for sales purpose.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Selling items at little less cost at particularly these situations can makes more profit and increase in sales</a:t>
            </a:r>
          </a:p>
        </p:txBody>
      </p:sp>
    </p:spTree>
    <p:extLst>
      <p:ext uri="{BB962C8B-B14F-4D97-AF65-F5344CB8AC3E}">
        <p14:creationId xmlns:p14="http://schemas.microsoft.com/office/powerpoint/2010/main" val="929797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AE65664-4F03-9432-D628-B32A2582EB3C}"/>
              </a:ext>
            </a:extLst>
          </p:cNvPr>
          <p:cNvSpPr/>
          <p:nvPr/>
        </p:nvSpPr>
        <p:spPr>
          <a:xfrm>
            <a:off x="246888" y="256032"/>
            <a:ext cx="11658600" cy="626364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68697B-B4BC-AD2B-0582-95C2DE8E459D}"/>
              </a:ext>
            </a:extLst>
          </p:cNvPr>
          <p:cNvSpPr/>
          <p:nvPr/>
        </p:nvSpPr>
        <p:spPr>
          <a:xfrm>
            <a:off x="1042416" y="612648"/>
            <a:ext cx="2148840" cy="90525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Profit</a:t>
            </a:r>
          </a:p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Offline</a:t>
            </a:r>
          </a:p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56%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E68F50-338C-56A4-E115-EE66222D08FC}"/>
              </a:ext>
            </a:extLst>
          </p:cNvPr>
          <p:cNvSpPr/>
          <p:nvPr/>
        </p:nvSpPr>
        <p:spPr>
          <a:xfrm>
            <a:off x="3672840" y="612648"/>
            <a:ext cx="2148840" cy="90525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Profit</a:t>
            </a:r>
          </a:p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</a:t>
            </a:r>
          </a:p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44%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8EBB979-4663-4F16-F88A-924CABC0C53B}"/>
              </a:ext>
            </a:extLst>
          </p:cNvPr>
          <p:cNvSpPr/>
          <p:nvPr/>
        </p:nvSpPr>
        <p:spPr>
          <a:xfrm>
            <a:off x="6303264" y="612648"/>
            <a:ext cx="2148840" cy="90525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of Revenue</a:t>
            </a:r>
          </a:p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$1373487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D73172F-4003-FB04-5CBE-5EAFE8144FFA}"/>
              </a:ext>
            </a:extLst>
          </p:cNvPr>
          <p:cNvSpPr/>
          <p:nvPr/>
        </p:nvSpPr>
        <p:spPr>
          <a:xfrm>
            <a:off x="8933688" y="612648"/>
            <a:ext cx="2148840" cy="90525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of Cost</a:t>
            </a:r>
          </a:p>
          <a:p>
            <a:pPr algn="ctr"/>
            <a:r>
              <a:rPr lang="en-I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$931805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697F101-1505-D488-92DC-F13BF8A51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" y="1609344"/>
            <a:ext cx="4395487" cy="2331720"/>
          </a:xfrm>
          <a:prstGeom prst="roundRect">
            <a:avLst>
              <a:gd name="adj" fmla="val 16667"/>
            </a:avLst>
          </a:prstGeom>
          <a:ln>
            <a:solidFill>
              <a:schemeClr val="accent4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B1C0E9B-C9B6-4336-C85F-F9484F088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16" y="4032504"/>
            <a:ext cx="4395488" cy="2341423"/>
          </a:xfrm>
          <a:prstGeom prst="roundRect">
            <a:avLst>
              <a:gd name="adj" fmla="val 16667"/>
            </a:avLst>
          </a:prstGeom>
          <a:ln>
            <a:solidFill>
              <a:schemeClr val="accent4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4D8C749-6680-408B-6362-541B325F8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2727" y="1746027"/>
            <a:ext cx="6363911" cy="4390074"/>
          </a:xfrm>
          <a:prstGeom prst="roundRect">
            <a:avLst>
              <a:gd name="adj" fmla="val 16667"/>
            </a:avLst>
          </a:prstGeom>
          <a:ln>
            <a:solidFill>
              <a:schemeClr val="accent4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94074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147F2B-683C-FF0E-77D3-05691F9390AE}"/>
              </a:ext>
            </a:extLst>
          </p:cNvPr>
          <p:cNvSpPr/>
          <p:nvPr/>
        </p:nvSpPr>
        <p:spPr>
          <a:xfrm rot="10800000">
            <a:off x="-795528" y="438912"/>
            <a:ext cx="2862072" cy="548640"/>
          </a:xfrm>
          <a:prstGeom prst="chevron">
            <a:avLst>
              <a:gd name="adj" fmla="val 85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796AA2-D7AF-10D7-8709-6E4A5AD7DACA}"/>
              </a:ext>
            </a:extLst>
          </p:cNvPr>
          <p:cNvSpPr/>
          <p:nvPr/>
        </p:nvSpPr>
        <p:spPr>
          <a:xfrm>
            <a:off x="18752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D57FFEE-D149-697B-8681-B42049018C77}"/>
              </a:ext>
            </a:extLst>
          </p:cNvPr>
          <p:cNvSpPr/>
          <p:nvPr/>
        </p:nvSpPr>
        <p:spPr>
          <a:xfrm>
            <a:off x="598563" y="591258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A8B94C6-97DB-6189-9369-CA879EFA1326}"/>
              </a:ext>
            </a:extLst>
          </p:cNvPr>
          <p:cNvSpPr/>
          <p:nvPr/>
        </p:nvSpPr>
        <p:spPr>
          <a:xfrm>
            <a:off x="1017217" y="598881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A7B8DB-BDCB-F17F-6B48-A05A546793A6}"/>
              </a:ext>
            </a:extLst>
          </p:cNvPr>
          <p:cNvSpPr txBox="1"/>
          <p:nvPr/>
        </p:nvSpPr>
        <p:spPr>
          <a:xfrm>
            <a:off x="1149334" y="4370888"/>
            <a:ext cx="77358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dirty="0"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Complete the story">
                <a:extLst>
                  <a:ext uri="{FF2B5EF4-FFF2-40B4-BE49-F238E27FC236}">
                    <a16:creationId xmlns:a16="http://schemas.microsoft.com/office/drawing/2014/main" id="{294086A6-7321-0D0C-54BC-059329018FF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44846304"/>
                  </p:ext>
                </p:extLst>
              </p:nvPr>
            </p:nvGraphicFramePr>
            <p:xfrm>
              <a:off x="6625272" y="1787763"/>
              <a:ext cx="1940686" cy="447119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940686" cy="4471191"/>
                    </a:xfrm>
                    <a:prstGeom prst="rect">
                      <a:avLst/>
                    </a:prstGeom>
                  </am3d:spPr>
                  <am3d:camera>
                    <am3d:pos x="0" y="0" z="5623871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0898" d="1000000"/>
                    <am3d:preTrans dx="883757" dy="-18000000" dz="-2167869"/>
                    <am3d:scale>
                      <am3d:sx n="1000000" d="1000000"/>
                      <am3d:sy n="1000000" d="1000000"/>
                      <am3d:sz n="1000000" d="1000000"/>
                    </am3d:scale>
                    <am3d:rot ax="317180" ay="-3151699" az="-25199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273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Complete the story">
                <a:extLst>
                  <a:ext uri="{FF2B5EF4-FFF2-40B4-BE49-F238E27FC236}">
                    <a16:creationId xmlns:a16="http://schemas.microsoft.com/office/drawing/2014/main" id="{294086A6-7321-0D0C-54BC-059329018F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25272" y="1787763"/>
                <a:ext cx="1940686" cy="4471191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Graphic 12" descr="Airplane with solid fill">
            <a:extLst>
              <a:ext uri="{FF2B5EF4-FFF2-40B4-BE49-F238E27FC236}">
                <a16:creationId xmlns:a16="http://schemas.microsoft.com/office/drawing/2014/main" id="{04A04369-2A16-0F56-EE34-3231CE929B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4504883">
            <a:off x="11136236" y="134058"/>
            <a:ext cx="914400" cy="914400"/>
          </a:xfrm>
          <a:prstGeom prst="rect">
            <a:avLst/>
          </a:prstGeom>
        </p:spPr>
      </p:pic>
      <p:pic>
        <p:nvPicPr>
          <p:cNvPr id="14" name="Graphic 13" descr="Airplane with solid fill">
            <a:extLst>
              <a:ext uri="{FF2B5EF4-FFF2-40B4-BE49-F238E27FC236}">
                <a16:creationId xmlns:a16="http://schemas.microsoft.com/office/drawing/2014/main" id="{18044ECC-A1A9-D2FE-3E0F-2AC4C657C2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4504883">
            <a:off x="10098432" y="670213"/>
            <a:ext cx="914400" cy="914400"/>
          </a:xfrm>
          <a:prstGeom prst="rect">
            <a:avLst/>
          </a:prstGeom>
        </p:spPr>
      </p:pic>
      <p:pic>
        <p:nvPicPr>
          <p:cNvPr id="15" name="Graphic 14" descr="Airplane with solid fill">
            <a:extLst>
              <a:ext uri="{FF2B5EF4-FFF2-40B4-BE49-F238E27FC236}">
                <a16:creationId xmlns:a16="http://schemas.microsoft.com/office/drawing/2014/main" id="{FAD9670A-5F8F-A81A-F75C-8177D0D2E9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5456621">
            <a:off x="8972608" y="1075001"/>
            <a:ext cx="914400" cy="914400"/>
          </a:xfrm>
          <a:prstGeom prst="rect">
            <a:avLst/>
          </a:prstGeom>
        </p:spPr>
      </p:pic>
      <p:pic>
        <p:nvPicPr>
          <p:cNvPr id="16" name="Graphic 15" descr="Airplane with solid fill">
            <a:extLst>
              <a:ext uri="{FF2B5EF4-FFF2-40B4-BE49-F238E27FC236}">
                <a16:creationId xmlns:a16="http://schemas.microsoft.com/office/drawing/2014/main" id="{A5240FD0-44EC-64AD-E8FB-48ACCE187D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7772281" y="1330563"/>
            <a:ext cx="914400" cy="914400"/>
          </a:xfrm>
          <a:prstGeom prst="rect">
            <a:avLst/>
          </a:prstGeom>
        </p:spPr>
      </p:pic>
      <p:pic>
        <p:nvPicPr>
          <p:cNvPr id="17" name="Graphic 16" descr="Airplane with solid fill">
            <a:extLst>
              <a:ext uri="{FF2B5EF4-FFF2-40B4-BE49-F238E27FC236}">
                <a16:creationId xmlns:a16="http://schemas.microsoft.com/office/drawing/2014/main" id="{BAC93406-06F3-9600-7A74-E8C95C705A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5391672" y="1379116"/>
            <a:ext cx="914400" cy="914400"/>
          </a:xfrm>
          <a:prstGeom prst="rect">
            <a:avLst/>
          </a:prstGeom>
        </p:spPr>
      </p:pic>
      <p:pic>
        <p:nvPicPr>
          <p:cNvPr id="18" name="Graphic 17" descr="Airplane with solid fill">
            <a:extLst>
              <a:ext uri="{FF2B5EF4-FFF2-40B4-BE49-F238E27FC236}">
                <a16:creationId xmlns:a16="http://schemas.microsoft.com/office/drawing/2014/main" id="{7B31D6A4-A743-08D5-3599-07686BAE82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6625272" y="1342555"/>
            <a:ext cx="914400" cy="914400"/>
          </a:xfrm>
          <a:prstGeom prst="rect">
            <a:avLst/>
          </a:prstGeom>
        </p:spPr>
      </p:pic>
      <p:pic>
        <p:nvPicPr>
          <p:cNvPr id="19" name="Graphic 18" descr="Airplane with solid fill">
            <a:extLst>
              <a:ext uri="{FF2B5EF4-FFF2-40B4-BE49-F238E27FC236}">
                <a16:creationId xmlns:a16="http://schemas.microsoft.com/office/drawing/2014/main" id="{56CA29FC-09A3-344C-37CA-2B71A9D7C8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857355">
            <a:off x="4211051" y="1300556"/>
            <a:ext cx="914400" cy="914400"/>
          </a:xfrm>
          <a:prstGeom prst="rect">
            <a:avLst/>
          </a:prstGeom>
        </p:spPr>
      </p:pic>
      <p:pic>
        <p:nvPicPr>
          <p:cNvPr id="20" name="Graphic 19" descr="Airplane with solid fill">
            <a:extLst>
              <a:ext uri="{FF2B5EF4-FFF2-40B4-BE49-F238E27FC236}">
                <a16:creationId xmlns:a16="http://schemas.microsoft.com/office/drawing/2014/main" id="{30B99F05-25B2-126C-DE85-C46FC290CA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857355">
            <a:off x="3062778" y="995756"/>
            <a:ext cx="914400" cy="914400"/>
          </a:xfrm>
          <a:prstGeom prst="rect">
            <a:avLst/>
          </a:prstGeom>
        </p:spPr>
      </p:pic>
      <p:pic>
        <p:nvPicPr>
          <p:cNvPr id="21" name="Graphic 20" descr="Airplane with solid fill">
            <a:extLst>
              <a:ext uri="{FF2B5EF4-FFF2-40B4-BE49-F238E27FC236}">
                <a16:creationId xmlns:a16="http://schemas.microsoft.com/office/drawing/2014/main" id="{EFB51F34-94F7-C333-A7A2-8E416F430E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920487">
            <a:off x="758225" y="-250335"/>
            <a:ext cx="914400" cy="914400"/>
          </a:xfrm>
          <a:prstGeom prst="rect">
            <a:avLst/>
          </a:prstGeom>
        </p:spPr>
      </p:pic>
      <p:pic>
        <p:nvPicPr>
          <p:cNvPr id="22" name="Graphic 21" descr="Airplane with solid fill">
            <a:extLst>
              <a:ext uri="{FF2B5EF4-FFF2-40B4-BE49-F238E27FC236}">
                <a16:creationId xmlns:a16="http://schemas.microsoft.com/office/drawing/2014/main" id="{702DB5A8-B81D-8B9A-C5D9-9563D55BC5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920487">
            <a:off x="2153173" y="80232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070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0DD6FA-BD16-7ABF-04BA-E4105B6914CB}"/>
              </a:ext>
            </a:extLst>
          </p:cNvPr>
          <p:cNvSpPr txBox="1"/>
          <p:nvPr/>
        </p:nvSpPr>
        <p:spPr>
          <a:xfrm>
            <a:off x="311467" y="171450"/>
            <a:ext cx="75152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INTRODUCTION + </a:t>
            </a:r>
          </a:p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67465C-E800-899E-46E1-04CDE0D4449A}"/>
              </a:ext>
            </a:extLst>
          </p:cNvPr>
          <p:cNvSpPr txBox="1"/>
          <p:nvPr/>
        </p:nvSpPr>
        <p:spPr>
          <a:xfrm>
            <a:off x="384048" y="1819656"/>
            <a:ext cx="87965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Amazon’s vast marketplace offers a wealth of data that can unlock significant growth opportunities.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Sales management today is the most important function in a commercial and business enterprise.</a:t>
            </a: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sales analysis explores the patterns and factors to increase profit and decrease the cost spend on products.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2146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983BC3-A7FA-455E-15DA-BC311F3AB98F}"/>
              </a:ext>
            </a:extLst>
          </p:cNvPr>
          <p:cNvSpPr txBox="1"/>
          <p:nvPr/>
        </p:nvSpPr>
        <p:spPr>
          <a:xfrm>
            <a:off x="691896" y="1892808"/>
            <a:ext cx="966825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Programming Language: </a:t>
            </a:r>
            <a:r>
              <a:rPr lang="en-IN" sz="3200" dirty="0">
                <a:solidFill>
                  <a:schemeClr val="bg1"/>
                </a:solidFill>
              </a:rPr>
              <a:t>PYTHON</a:t>
            </a:r>
          </a:p>
          <a:p>
            <a:endParaRPr lang="en-IN" sz="3200" dirty="0"/>
          </a:p>
          <a:p>
            <a:r>
              <a:rPr lang="en-IN" sz="3200" b="1" dirty="0"/>
              <a:t>Software: </a:t>
            </a:r>
            <a:r>
              <a:rPr lang="en-IN" sz="3200" dirty="0">
                <a:solidFill>
                  <a:schemeClr val="bg1"/>
                </a:solidFill>
              </a:rPr>
              <a:t>TABLEAU PUBLIC</a:t>
            </a:r>
          </a:p>
          <a:p>
            <a:endParaRPr lang="en-IN" sz="3200" dirty="0"/>
          </a:p>
          <a:p>
            <a:r>
              <a:rPr lang="en-IN" sz="3200" b="1" dirty="0"/>
              <a:t>Library Used: </a:t>
            </a:r>
            <a:r>
              <a:rPr lang="en-IN" sz="3200" dirty="0">
                <a:solidFill>
                  <a:schemeClr val="bg1"/>
                </a:solidFill>
              </a:rPr>
              <a:t>NUMPY, PANDAS, MATPLOT LIB, SEABORN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Ticked checkbox">
                <a:extLst>
                  <a:ext uri="{FF2B5EF4-FFF2-40B4-BE49-F238E27FC236}">
                    <a16:creationId xmlns:a16="http://schemas.microsoft.com/office/drawing/2014/main" id="{708F6A48-2796-DAA8-4C11-C187DBA739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0585054"/>
                  </p:ext>
                </p:extLst>
              </p:nvPr>
            </p:nvGraphicFramePr>
            <p:xfrm>
              <a:off x="6719507" y="100651"/>
              <a:ext cx="3709032" cy="385863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709032" cy="3858631"/>
                    </a:xfrm>
                    <a:prstGeom prst="rect">
                      <a:avLst/>
                    </a:prstGeom>
                  </am3d:spPr>
                  <am3d:camera>
                    <am3d:pos x="0" y="0" z="652542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25885" d="1000000"/>
                    <am3d:preTrans dx="-6292458" dy="-15031105" dz="-3897974"/>
                    <am3d:scale>
                      <am3d:sx n="1000000" d="1000000"/>
                      <am3d:sy n="1000000" d="1000000"/>
                      <am3d:sz n="1000000" d="1000000"/>
                    </am3d:scale>
                    <am3d:rot ax="-77007" ay="-1096639" az="2415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018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Ticked checkbox">
                <a:extLst>
                  <a:ext uri="{FF2B5EF4-FFF2-40B4-BE49-F238E27FC236}">
                    <a16:creationId xmlns:a16="http://schemas.microsoft.com/office/drawing/2014/main" id="{708F6A48-2796-DAA8-4C11-C187DBA739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19507" y="100651"/>
                <a:ext cx="3709032" cy="38586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7973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19472" y="0"/>
            <a:ext cx="7272528" cy="6858000"/>
          </a:xfrm>
          <a:prstGeom prst="rect">
            <a:avLst/>
          </a:prstGeom>
        </p:spPr>
      </p:pic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147F2B-683C-FF0E-77D3-05691F9390AE}"/>
              </a:ext>
            </a:extLst>
          </p:cNvPr>
          <p:cNvSpPr/>
          <p:nvPr/>
        </p:nvSpPr>
        <p:spPr>
          <a:xfrm rot="10800000">
            <a:off x="-795528" y="438912"/>
            <a:ext cx="2862072" cy="548640"/>
          </a:xfrm>
          <a:prstGeom prst="chevron">
            <a:avLst>
              <a:gd name="adj" fmla="val 85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41A64E-C0CA-D21F-F4E2-AFEE52F8FA5D}"/>
              </a:ext>
            </a:extLst>
          </p:cNvPr>
          <p:cNvSpPr txBox="1"/>
          <p:nvPr/>
        </p:nvSpPr>
        <p:spPr>
          <a:xfrm>
            <a:off x="2194560" y="359289"/>
            <a:ext cx="87508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Glance Over the Data</a:t>
            </a:r>
          </a:p>
        </p:txBody>
      </p:sp>
      <p:sp>
        <p:nvSpPr>
          <p:cNvPr id="6" name="Rectangle: Top Corners One Rounded and One Snipped 5">
            <a:extLst>
              <a:ext uri="{FF2B5EF4-FFF2-40B4-BE49-F238E27FC236}">
                <a16:creationId xmlns:a16="http://schemas.microsoft.com/office/drawing/2014/main" id="{74B9313B-198C-B823-95FA-3BA757AAA5AD}"/>
              </a:ext>
            </a:extLst>
          </p:cNvPr>
          <p:cNvSpPr/>
          <p:nvPr/>
        </p:nvSpPr>
        <p:spPr>
          <a:xfrm>
            <a:off x="507492" y="1651490"/>
            <a:ext cx="2116836" cy="548642"/>
          </a:xfrm>
          <a:prstGeom prst="snipRoundRect">
            <a:avLst>
              <a:gd name="adj1" fmla="val 50000"/>
              <a:gd name="adj2" fmla="val 47669"/>
            </a:avLst>
          </a:prstGeom>
          <a:solidFill>
            <a:srgbClr val="E29ADD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12 Items </a:t>
            </a:r>
            <a:endParaRPr lang="en-IN" b="1" dirty="0">
              <a:ln w="9525">
                <a:noFill/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AA7EFE-C4F0-F41C-58B3-64C98D6553E0}"/>
              </a:ext>
            </a:extLst>
          </p:cNvPr>
          <p:cNvSpPr/>
          <p:nvPr/>
        </p:nvSpPr>
        <p:spPr>
          <a:xfrm>
            <a:off x="274320" y="5925312"/>
            <a:ext cx="146304" cy="72237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D88196-0215-8892-3235-CF90359DE4AA}"/>
              </a:ext>
            </a:extLst>
          </p:cNvPr>
          <p:cNvSpPr txBox="1"/>
          <p:nvPr/>
        </p:nvSpPr>
        <p:spPr>
          <a:xfrm>
            <a:off x="420624" y="6101834"/>
            <a:ext cx="5591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2010 | 2011 | 2012 | 2013 | 2014 | 2015 | 2016 | 2017</a:t>
            </a:r>
          </a:p>
        </p:txBody>
      </p:sp>
      <p:sp>
        <p:nvSpPr>
          <p:cNvPr id="9" name="Rectangle: Top Corners One Rounded and One Snipped 8">
            <a:extLst>
              <a:ext uri="{FF2B5EF4-FFF2-40B4-BE49-F238E27FC236}">
                <a16:creationId xmlns:a16="http://schemas.microsoft.com/office/drawing/2014/main" id="{66F90E08-08E6-20BE-F328-86C41867505E}"/>
              </a:ext>
            </a:extLst>
          </p:cNvPr>
          <p:cNvSpPr/>
          <p:nvPr/>
        </p:nvSpPr>
        <p:spPr>
          <a:xfrm>
            <a:off x="4453128" y="2218172"/>
            <a:ext cx="2116836" cy="548642"/>
          </a:xfrm>
          <a:prstGeom prst="snipRoundRect">
            <a:avLst>
              <a:gd name="adj1" fmla="val 50000"/>
              <a:gd name="adj2" fmla="val 47669"/>
            </a:avLst>
          </a:prstGeom>
          <a:solidFill>
            <a:srgbClr val="E29ADD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100 Records</a:t>
            </a:r>
            <a:endParaRPr lang="en-IN" b="1" dirty="0">
              <a:ln w="9525">
                <a:noFill/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Top Corners One Rounded and One Snipped 9">
            <a:extLst>
              <a:ext uri="{FF2B5EF4-FFF2-40B4-BE49-F238E27FC236}">
                <a16:creationId xmlns:a16="http://schemas.microsoft.com/office/drawing/2014/main" id="{BB3824F6-313D-F21C-E260-3D2129CE544C}"/>
              </a:ext>
            </a:extLst>
          </p:cNvPr>
          <p:cNvSpPr/>
          <p:nvPr/>
        </p:nvSpPr>
        <p:spPr>
          <a:xfrm>
            <a:off x="8066532" y="1651490"/>
            <a:ext cx="2116074" cy="548642"/>
          </a:xfrm>
          <a:prstGeom prst="snipRoundRect">
            <a:avLst>
              <a:gd name="adj1" fmla="val 50000"/>
              <a:gd name="adj2" fmla="val 47669"/>
            </a:avLst>
          </a:prstGeom>
          <a:solidFill>
            <a:srgbClr val="E29ADD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76 Countries</a:t>
            </a:r>
            <a:endParaRPr lang="en-IN" b="1" dirty="0">
              <a:ln w="9525">
                <a:noFill/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: Top Corners One Rounded and One Snipped 10">
            <a:extLst>
              <a:ext uri="{FF2B5EF4-FFF2-40B4-BE49-F238E27FC236}">
                <a16:creationId xmlns:a16="http://schemas.microsoft.com/office/drawing/2014/main" id="{F7A5DB69-CBB9-8D90-EC0C-61AF3CFD17F0}"/>
              </a:ext>
            </a:extLst>
          </p:cNvPr>
          <p:cNvSpPr/>
          <p:nvPr/>
        </p:nvSpPr>
        <p:spPr>
          <a:xfrm>
            <a:off x="8066532" y="3349994"/>
            <a:ext cx="2116074" cy="548642"/>
          </a:xfrm>
          <a:prstGeom prst="snipRoundRect">
            <a:avLst>
              <a:gd name="adj1" fmla="val 50000"/>
              <a:gd name="adj2" fmla="val 47669"/>
            </a:avLst>
          </a:prstGeom>
          <a:solidFill>
            <a:srgbClr val="E29ADD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7 Regions</a:t>
            </a:r>
            <a:endParaRPr lang="en-IN" b="1" dirty="0">
              <a:ln w="9525">
                <a:noFill/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: Top Corners One Rounded and One Snipped 11">
            <a:extLst>
              <a:ext uri="{FF2B5EF4-FFF2-40B4-BE49-F238E27FC236}">
                <a16:creationId xmlns:a16="http://schemas.microsoft.com/office/drawing/2014/main" id="{A8EBF38F-0AE6-5FA8-E2EE-1581AB0C27CD}"/>
              </a:ext>
            </a:extLst>
          </p:cNvPr>
          <p:cNvSpPr/>
          <p:nvPr/>
        </p:nvSpPr>
        <p:spPr>
          <a:xfrm>
            <a:off x="553212" y="3349994"/>
            <a:ext cx="2116836" cy="548642"/>
          </a:xfrm>
          <a:prstGeom prst="snipRoundRect">
            <a:avLst>
              <a:gd name="adj1" fmla="val 50000"/>
              <a:gd name="adj2" fmla="val 47669"/>
            </a:avLst>
          </a:prstGeom>
          <a:solidFill>
            <a:srgbClr val="E29ADD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 Channels</a:t>
            </a:r>
            <a:endParaRPr lang="en-IN" b="1" dirty="0">
              <a:ln w="9525">
                <a:noFill/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: Top Corners One Rounded and One Snipped 16">
            <a:extLst>
              <a:ext uri="{FF2B5EF4-FFF2-40B4-BE49-F238E27FC236}">
                <a16:creationId xmlns:a16="http://schemas.microsoft.com/office/drawing/2014/main" id="{F524D635-A894-39CD-84A6-CF887C24CD50}"/>
              </a:ext>
            </a:extLst>
          </p:cNvPr>
          <p:cNvSpPr/>
          <p:nvPr/>
        </p:nvSpPr>
        <p:spPr>
          <a:xfrm>
            <a:off x="4453128" y="4211310"/>
            <a:ext cx="2184654" cy="584722"/>
          </a:xfrm>
          <a:prstGeom prst="snipRoundRect">
            <a:avLst>
              <a:gd name="adj1" fmla="val 50000"/>
              <a:gd name="adj2" fmla="val 47669"/>
            </a:avLst>
          </a:prstGeom>
          <a:solidFill>
            <a:srgbClr val="E29ADD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4 Priorities </a:t>
            </a:r>
          </a:p>
          <a:p>
            <a:pPr algn="ctr"/>
            <a:r>
              <a:rPr lang="en-IN" sz="1600" b="1" dirty="0">
                <a:ln w="9525">
                  <a:noFill/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C/L/M/H</a:t>
            </a:r>
            <a:endParaRPr lang="en-IN" sz="1400" b="1" dirty="0">
              <a:ln w="9525">
                <a:noFill/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Graphic 18" descr="Back with solid fill">
            <a:extLst>
              <a:ext uri="{FF2B5EF4-FFF2-40B4-BE49-F238E27FC236}">
                <a16:creationId xmlns:a16="http://schemas.microsoft.com/office/drawing/2014/main" id="{F96FE3D6-1481-4474-2744-894188772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78440" y="152775"/>
            <a:ext cx="1947672" cy="914400"/>
          </a:xfrm>
          <a:prstGeom prst="rect">
            <a:avLst/>
          </a:prstGeom>
        </p:spPr>
      </p:pic>
      <p:pic>
        <p:nvPicPr>
          <p:cNvPr id="20" name="Graphic 19" descr="Back with solid fill">
            <a:extLst>
              <a:ext uri="{FF2B5EF4-FFF2-40B4-BE49-F238E27FC236}">
                <a16:creationId xmlns:a16="http://schemas.microsoft.com/office/drawing/2014/main" id="{CED78855-924F-D743-619D-14829F7B0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0207586">
            <a:off x="8349797" y="359964"/>
            <a:ext cx="1947672" cy="914400"/>
          </a:xfrm>
          <a:prstGeom prst="rect">
            <a:avLst/>
          </a:prstGeom>
        </p:spPr>
      </p:pic>
      <p:pic>
        <p:nvPicPr>
          <p:cNvPr id="21" name="Graphic 20" descr="Back with solid fill">
            <a:extLst>
              <a:ext uri="{FF2B5EF4-FFF2-40B4-BE49-F238E27FC236}">
                <a16:creationId xmlns:a16="http://schemas.microsoft.com/office/drawing/2014/main" id="{C405E172-61E3-14CD-DD3A-5D7A23B6D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439749">
            <a:off x="6473114" y="1185474"/>
            <a:ext cx="1947672" cy="914400"/>
          </a:xfrm>
          <a:prstGeom prst="rect">
            <a:avLst/>
          </a:prstGeom>
        </p:spPr>
      </p:pic>
      <p:pic>
        <p:nvPicPr>
          <p:cNvPr id="23" name="Graphic 22" descr="Arrow: Clockwise curve with solid fill">
            <a:extLst>
              <a:ext uri="{FF2B5EF4-FFF2-40B4-BE49-F238E27FC236}">
                <a16:creationId xmlns:a16="http://schemas.microsoft.com/office/drawing/2014/main" id="{E33AEE21-CCC0-330C-A635-463B4B7376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4421880">
            <a:off x="5179880" y="2587114"/>
            <a:ext cx="914400" cy="1948751"/>
          </a:xfrm>
          <a:prstGeom prst="rect">
            <a:avLst/>
          </a:prstGeom>
        </p:spPr>
      </p:pic>
      <p:pic>
        <p:nvPicPr>
          <p:cNvPr id="24" name="Graphic 23" descr="Arrow: Clockwise curve with solid fill">
            <a:extLst>
              <a:ext uri="{FF2B5EF4-FFF2-40B4-BE49-F238E27FC236}">
                <a16:creationId xmlns:a16="http://schemas.microsoft.com/office/drawing/2014/main" id="{BCB4DC12-D364-50E5-9429-B7D96178D6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5644800">
            <a:off x="3272436" y="3650879"/>
            <a:ext cx="914400" cy="1948751"/>
          </a:xfrm>
          <a:prstGeom prst="rect">
            <a:avLst/>
          </a:prstGeom>
        </p:spPr>
      </p:pic>
      <p:pic>
        <p:nvPicPr>
          <p:cNvPr id="25" name="Graphic 24" descr="Arrow: Clockwise curve with solid fill">
            <a:extLst>
              <a:ext uri="{FF2B5EF4-FFF2-40B4-BE49-F238E27FC236}">
                <a16:creationId xmlns:a16="http://schemas.microsoft.com/office/drawing/2014/main" id="{113A2133-F732-CCB8-B759-1885109EB4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932030">
            <a:off x="940737" y="3948436"/>
            <a:ext cx="914400" cy="1948751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CE1B315A-415D-9735-7627-90A228F8D24C}"/>
              </a:ext>
            </a:extLst>
          </p:cNvPr>
          <p:cNvSpPr/>
          <p:nvPr/>
        </p:nvSpPr>
        <p:spPr>
          <a:xfrm>
            <a:off x="18752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C0851E9-C3AD-6B4C-8EFA-458721782729}"/>
              </a:ext>
            </a:extLst>
          </p:cNvPr>
          <p:cNvSpPr/>
          <p:nvPr/>
        </p:nvSpPr>
        <p:spPr>
          <a:xfrm>
            <a:off x="592907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4597C3E-4B1B-625D-8EAE-1750E90951FA}"/>
              </a:ext>
            </a:extLst>
          </p:cNvPr>
          <p:cNvSpPr/>
          <p:nvPr/>
        </p:nvSpPr>
        <p:spPr>
          <a:xfrm>
            <a:off x="980306" y="596253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6128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147F2B-683C-FF0E-77D3-05691F9390AE}"/>
              </a:ext>
            </a:extLst>
          </p:cNvPr>
          <p:cNvSpPr/>
          <p:nvPr/>
        </p:nvSpPr>
        <p:spPr>
          <a:xfrm rot="10800000">
            <a:off x="-795528" y="438912"/>
            <a:ext cx="2862072" cy="548640"/>
          </a:xfrm>
          <a:prstGeom prst="chevron">
            <a:avLst>
              <a:gd name="adj" fmla="val 85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D37F64-80AC-58A5-A913-608318CAFF6A}"/>
              </a:ext>
            </a:extLst>
          </p:cNvPr>
          <p:cNvSpPr txBox="1"/>
          <p:nvPr/>
        </p:nvSpPr>
        <p:spPr>
          <a:xfrm>
            <a:off x="2334006" y="328511"/>
            <a:ext cx="64968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latin typeface="Arial" panose="020B0604020202020204" pitchFamily="34" charset="0"/>
                <a:cs typeface="Arial" panose="020B0604020202020204" pitchFamily="34" charset="0"/>
              </a:rPr>
              <a:t>Yearly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E3C550-8B7F-D632-C552-4E1D886C04CF}"/>
              </a:ext>
            </a:extLst>
          </p:cNvPr>
          <p:cNvSpPr txBox="1"/>
          <p:nvPr/>
        </p:nvSpPr>
        <p:spPr>
          <a:xfrm>
            <a:off x="352044" y="1618488"/>
            <a:ext cx="41513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According to given data,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2012 is the year with maximum </a:t>
            </a: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profit sales around 9 million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2011 is the year with minimum </a:t>
            </a: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profit sales around 3 million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2010 and 2013 also showed average sales around 6 to 7 million.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A2CE6E-DCA5-0CD0-BFAC-8959897F1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0439" y="1426463"/>
            <a:ext cx="7060034" cy="4535321"/>
          </a:xfrm>
          <a:prstGeom prst="rect">
            <a:avLst/>
          </a:prstGeom>
          <a:ln w="57150">
            <a:solidFill>
              <a:schemeClr val="tx1"/>
            </a:solidFill>
            <a:prstDash val="sysDash"/>
          </a:ln>
        </p:spPr>
      </p:pic>
      <p:pic>
        <p:nvPicPr>
          <p:cNvPr id="13" name="Graphic 12" descr="Cheers with solid fill">
            <a:extLst>
              <a:ext uri="{FF2B5EF4-FFF2-40B4-BE49-F238E27FC236}">
                <a16:creationId xmlns:a16="http://schemas.microsoft.com/office/drawing/2014/main" id="{B5A18A48-5E06-2F6A-8D4C-A445A2B3E6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6073" y="256032"/>
            <a:ext cx="914400" cy="91440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EACDCCFC-78AE-38E3-24EF-DDCF04D880A4}"/>
              </a:ext>
            </a:extLst>
          </p:cNvPr>
          <p:cNvSpPr/>
          <p:nvPr/>
        </p:nvSpPr>
        <p:spPr>
          <a:xfrm>
            <a:off x="18752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8AA5E66-D0D2-51D3-87BB-11DB77B89EE0}"/>
              </a:ext>
            </a:extLst>
          </p:cNvPr>
          <p:cNvSpPr/>
          <p:nvPr/>
        </p:nvSpPr>
        <p:spPr>
          <a:xfrm>
            <a:off x="631297" y="594359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009B18E-66B3-DDAC-D2EC-1BA2A6AAF7F7}"/>
              </a:ext>
            </a:extLst>
          </p:cNvPr>
          <p:cNvSpPr/>
          <p:nvPr/>
        </p:nvSpPr>
        <p:spPr>
          <a:xfrm>
            <a:off x="111854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9541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147F2B-683C-FF0E-77D3-05691F9390AE}"/>
              </a:ext>
            </a:extLst>
          </p:cNvPr>
          <p:cNvSpPr/>
          <p:nvPr/>
        </p:nvSpPr>
        <p:spPr>
          <a:xfrm rot="10800000">
            <a:off x="-795528" y="438912"/>
            <a:ext cx="2862072" cy="548640"/>
          </a:xfrm>
          <a:prstGeom prst="chevron">
            <a:avLst>
              <a:gd name="adj" fmla="val 85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D37F64-80AC-58A5-A913-608318CAFF6A}"/>
              </a:ext>
            </a:extLst>
          </p:cNvPr>
          <p:cNvSpPr txBox="1"/>
          <p:nvPr/>
        </p:nvSpPr>
        <p:spPr>
          <a:xfrm>
            <a:off x="2334006" y="328511"/>
            <a:ext cx="64968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latin typeface="Arial" panose="020B0604020202020204" pitchFamily="34" charset="0"/>
                <a:cs typeface="Arial" panose="020B0604020202020204" pitchFamily="34" charset="0"/>
              </a:rPr>
              <a:t>Monthly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E3C550-8B7F-D632-C552-4E1D886C04CF}"/>
              </a:ext>
            </a:extLst>
          </p:cNvPr>
          <p:cNvSpPr txBox="1"/>
          <p:nvPr/>
        </p:nvSpPr>
        <p:spPr>
          <a:xfrm>
            <a:off x="352044" y="1618488"/>
            <a:ext cx="41513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According to given data, if we aggregate the profit of each month.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FEBRUARY is the month with maximum </a:t>
            </a: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profit sales around 7 million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AUGUST is the month with minimum </a:t>
            </a: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profit sales around 1 million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NOVEMBER and JULY also showed average sales around 5 to 6 million.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F29BF-699C-AAAF-CD37-7324D0313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5554" y="1666500"/>
            <a:ext cx="5289804" cy="3525000"/>
          </a:xfrm>
          <a:prstGeom prst="rect">
            <a:avLst/>
          </a:prstGeom>
          <a:ln w="57150">
            <a:solidFill>
              <a:schemeClr val="tx1"/>
            </a:solidFill>
            <a:prstDash val="sysDash"/>
          </a:ln>
        </p:spPr>
      </p:pic>
      <p:pic>
        <p:nvPicPr>
          <p:cNvPr id="7" name="Graphic 6" descr="Cheers with solid fill">
            <a:extLst>
              <a:ext uri="{FF2B5EF4-FFF2-40B4-BE49-F238E27FC236}">
                <a16:creationId xmlns:a16="http://schemas.microsoft.com/office/drawing/2014/main" id="{F28E7219-5FF1-7431-B2D4-66813FBD4D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6073" y="256032"/>
            <a:ext cx="914400" cy="9144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B6FBA6C-1FD3-1CC1-D141-642DBF9C4CDA}"/>
              </a:ext>
            </a:extLst>
          </p:cNvPr>
          <p:cNvSpPr/>
          <p:nvPr/>
        </p:nvSpPr>
        <p:spPr>
          <a:xfrm>
            <a:off x="18752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A28219-19B7-2EC2-1F05-B77CE340E2EF}"/>
              </a:ext>
            </a:extLst>
          </p:cNvPr>
          <p:cNvSpPr/>
          <p:nvPr/>
        </p:nvSpPr>
        <p:spPr>
          <a:xfrm>
            <a:off x="1052591" y="594359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7CC736-99B9-0D0B-4233-AD349D628CAF}"/>
              </a:ext>
            </a:extLst>
          </p:cNvPr>
          <p:cNvSpPr/>
          <p:nvPr/>
        </p:nvSpPr>
        <p:spPr>
          <a:xfrm>
            <a:off x="620057" y="594359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3497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147F2B-683C-FF0E-77D3-05691F9390AE}"/>
              </a:ext>
            </a:extLst>
          </p:cNvPr>
          <p:cNvSpPr/>
          <p:nvPr/>
        </p:nvSpPr>
        <p:spPr>
          <a:xfrm rot="10800000">
            <a:off x="-795528" y="438912"/>
            <a:ext cx="2862072" cy="548640"/>
          </a:xfrm>
          <a:prstGeom prst="chevron">
            <a:avLst>
              <a:gd name="adj" fmla="val 85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D37F64-80AC-58A5-A913-608318CAFF6A}"/>
              </a:ext>
            </a:extLst>
          </p:cNvPr>
          <p:cNvSpPr txBox="1"/>
          <p:nvPr/>
        </p:nvSpPr>
        <p:spPr>
          <a:xfrm>
            <a:off x="2334006" y="328511"/>
            <a:ext cx="64968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latin typeface="Arial" panose="020B0604020202020204" pitchFamily="34" charset="0"/>
                <a:cs typeface="Arial" panose="020B0604020202020204" pitchFamily="34" charset="0"/>
              </a:rPr>
              <a:t>Yearly-Month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E3C550-8B7F-D632-C552-4E1D886C04CF}"/>
              </a:ext>
            </a:extLst>
          </p:cNvPr>
          <p:cNvSpPr txBox="1"/>
          <p:nvPr/>
        </p:nvSpPr>
        <p:spPr>
          <a:xfrm>
            <a:off x="442982" y="2362038"/>
            <a:ext cx="41513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According to given data,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JULY 2013 is with maximum </a:t>
            </a: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profit sales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are also many times when sales gave barely the profit of 1K.</a:t>
            </a:r>
          </a:p>
        </p:txBody>
      </p:sp>
      <p:pic>
        <p:nvPicPr>
          <p:cNvPr id="7" name="Graphic 6" descr="Cheers with solid fill">
            <a:extLst>
              <a:ext uri="{FF2B5EF4-FFF2-40B4-BE49-F238E27FC236}">
                <a16:creationId xmlns:a16="http://schemas.microsoft.com/office/drawing/2014/main" id="{F28E7219-5FF1-7431-B2D4-66813FBD4D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836073" y="256032"/>
            <a:ext cx="914400" cy="914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9DADBF-7BBE-E021-DEA3-5238D4C9E1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9636" y="1426463"/>
            <a:ext cx="6720320" cy="4425697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BF3B2BE-A413-158D-6E7B-27EA2EDF1EC1}"/>
              </a:ext>
            </a:extLst>
          </p:cNvPr>
          <p:cNvSpPr/>
          <p:nvPr/>
        </p:nvSpPr>
        <p:spPr>
          <a:xfrm>
            <a:off x="18752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C5C152B-32BC-6846-BB74-89E105B0532B}"/>
              </a:ext>
            </a:extLst>
          </p:cNvPr>
          <p:cNvSpPr/>
          <p:nvPr/>
        </p:nvSpPr>
        <p:spPr>
          <a:xfrm>
            <a:off x="933849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E7A9C7F-4AA7-6C06-2397-969783920B47}"/>
              </a:ext>
            </a:extLst>
          </p:cNvPr>
          <p:cNvSpPr/>
          <p:nvPr/>
        </p:nvSpPr>
        <p:spPr>
          <a:xfrm>
            <a:off x="560686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7984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147F2B-683C-FF0E-77D3-05691F9390AE}"/>
              </a:ext>
            </a:extLst>
          </p:cNvPr>
          <p:cNvSpPr/>
          <p:nvPr/>
        </p:nvSpPr>
        <p:spPr>
          <a:xfrm rot="10800000">
            <a:off x="-795528" y="438912"/>
            <a:ext cx="2862072" cy="548640"/>
          </a:xfrm>
          <a:prstGeom prst="chevron">
            <a:avLst>
              <a:gd name="adj" fmla="val 85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2A5CF-B6E7-C945-94F3-F9BE2C308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1498" y="1529721"/>
            <a:ext cx="5727958" cy="4638436"/>
          </a:xfrm>
          <a:prstGeom prst="rect">
            <a:avLst/>
          </a:prstGeom>
          <a:ln w="57150">
            <a:solidFill>
              <a:schemeClr val="tx1"/>
            </a:solidFill>
            <a:prstDash val="sysDash"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381CB4-7380-90B0-0A60-DEB76ED8CA7B}"/>
              </a:ext>
            </a:extLst>
          </p:cNvPr>
          <p:cNvSpPr txBox="1"/>
          <p:nvPr/>
        </p:nvSpPr>
        <p:spPr>
          <a:xfrm>
            <a:off x="2066544" y="359289"/>
            <a:ext cx="64968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Product Items Demand</a:t>
            </a:r>
          </a:p>
        </p:txBody>
      </p:sp>
      <p:pic>
        <p:nvPicPr>
          <p:cNvPr id="8" name="Graphic 7" descr="Cheers with solid fill">
            <a:extLst>
              <a:ext uri="{FF2B5EF4-FFF2-40B4-BE49-F238E27FC236}">
                <a16:creationId xmlns:a16="http://schemas.microsoft.com/office/drawing/2014/main" id="{18E40821-45E6-D7E2-39BF-9EDEE19399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36073" y="256032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D3A966-A726-CB75-E1FF-00706DEAA8E6}"/>
              </a:ext>
            </a:extLst>
          </p:cNvPr>
          <p:cNvSpPr txBox="1"/>
          <p:nvPr/>
        </p:nvSpPr>
        <p:spPr>
          <a:xfrm>
            <a:off x="258697" y="2208261"/>
            <a:ext cx="595922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Most Demanded Items are COSMETICS and</a:t>
            </a:r>
          </a:p>
          <a:p>
            <a:r>
              <a:rPr lang="en-IN" sz="1800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CLOTHES.</a:t>
            </a:r>
          </a:p>
          <a:p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Least Demanded Item are MEAT and SNACKS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While Office supplies and Fruits are average demanded items</a:t>
            </a:r>
            <a:endParaRPr lang="en-IN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98A6955-5361-4374-CC1A-E42373C8D0B3}"/>
              </a:ext>
            </a:extLst>
          </p:cNvPr>
          <p:cNvSpPr/>
          <p:nvPr/>
        </p:nvSpPr>
        <p:spPr>
          <a:xfrm>
            <a:off x="18752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069740E-77C7-E7B6-D1F3-6424E322FB67}"/>
              </a:ext>
            </a:extLst>
          </p:cNvPr>
          <p:cNvSpPr/>
          <p:nvPr/>
        </p:nvSpPr>
        <p:spPr>
          <a:xfrm>
            <a:off x="553466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EFDFCF4-EB82-3FC3-A700-49E859173E14}"/>
              </a:ext>
            </a:extLst>
          </p:cNvPr>
          <p:cNvSpPr/>
          <p:nvPr/>
        </p:nvSpPr>
        <p:spPr>
          <a:xfrm>
            <a:off x="966921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243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An organic corner shape">
            <a:extLst>
              <a:ext uri="{FF2B5EF4-FFF2-40B4-BE49-F238E27FC236}">
                <a16:creationId xmlns:a16="http://schemas.microsoft.com/office/drawing/2014/main" id="{C008F8EC-88AB-FF79-D707-1709A4571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9080" y="0"/>
            <a:ext cx="8122920" cy="6858000"/>
          </a:xfrm>
          <a:prstGeom prst="rect">
            <a:avLst/>
          </a:prstGeom>
        </p:spPr>
      </p:pic>
      <p:sp>
        <p:nvSpPr>
          <p:cNvPr id="2" name="Arrow: Chevron 1">
            <a:extLst>
              <a:ext uri="{FF2B5EF4-FFF2-40B4-BE49-F238E27FC236}">
                <a16:creationId xmlns:a16="http://schemas.microsoft.com/office/drawing/2014/main" id="{EB147F2B-683C-FF0E-77D3-05691F9390AE}"/>
              </a:ext>
            </a:extLst>
          </p:cNvPr>
          <p:cNvSpPr/>
          <p:nvPr/>
        </p:nvSpPr>
        <p:spPr>
          <a:xfrm rot="10800000">
            <a:off x="-795528" y="438912"/>
            <a:ext cx="2862072" cy="548640"/>
          </a:xfrm>
          <a:prstGeom prst="chevron">
            <a:avLst>
              <a:gd name="adj" fmla="val 85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3B915B7-04F8-11C6-E89F-E835B6F762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5457143"/>
              </p:ext>
            </p:extLst>
          </p:nvPr>
        </p:nvGraphicFramePr>
        <p:xfrm>
          <a:off x="834136" y="1222476"/>
          <a:ext cx="10111232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EE566BF-6384-C939-D959-22A222F94289}"/>
              </a:ext>
            </a:extLst>
          </p:cNvPr>
          <p:cNvSpPr txBox="1"/>
          <p:nvPr/>
        </p:nvSpPr>
        <p:spPr>
          <a:xfrm>
            <a:off x="2066544" y="420844"/>
            <a:ext cx="64968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latin typeface="Arial" panose="020B0604020202020204" pitchFamily="34" charset="0"/>
                <a:cs typeface="Arial" panose="020B0604020202020204" pitchFamily="34" charset="0"/>
              </a:rPr>
              <a:t>Region Wise Analysis</a:t>
            </a:r>
          </a:p>
        </p:txBody>
      </p:sp>
      <p:pic>
        <p:nvPicPr>
          <p:cNvPr id="9" name="Graphic 8" descr="Cheers with solid fill">
            <a:extLst>
              <a:ext uri="{FF2B5EF4-FFF2-40B4-BE49-F238E27FC236}">
                <a16:creationId xmlns:a16="http://schemas.microsoft.com/office/drawing/2014/main" id="{7028DE6E-AACB-CF8B-03B7-4E4E8BE982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83900" y="154038"/>
            <a:ext cx="914400" cy="9144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E796AA2-D7AF-10D7-8709-6E4A5AD7DACA}"/>
              </a:ext>
            </a:extLst>
          </p:cNvPr>
          <p:cNvSpPr/>
          <p:nvPr/>
        </p:nvSpPr>
        <p:spPr>
          <a:xfrm>
            <a:off x="187523" y="594360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D57FFEE-D149-697B-8681-B42049018C77}"/>
              </a:ext>
            </a:extLst>
          </p:cNvPr>
          <p:cNvSpPr/>
          <p:nvPr/>
        </p:nvSpPr>
        <p:spPr>
          <a:xfrm>
            <a:off x="598563" y="591258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A8B94C6-97DB-6189-9369-CA879EFA1326}"/>
              </a:ext>
            </a:extLst>
          </p:cNvPr>
          <p:cNvSpPr/>
          <p:nvPr/>
        </p:nvSpPr>
        <p:spPr>
          <a:xfrm>
            <a:off x="1017217" y="598881"/>
            <a:ext cx="264235" cy="23774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2106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408</Words>
  <Application>Microsoft Office PowerPoint</Application>
  <PresentationFormat>Widescreen</PresentationFormat>
  <Paragraphs>81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Prachi _Agg</dc:creator>
  <cp:lastModifiedBy>Prachi _Agg</cp:lastModifiedBy>
  <cp:revision>11</cp:revision>
  <dcterms:created xsi:type="dcterms:W3CDTF">2024-08-15T16:00:46Z</dcterms:created>
  <dcterms:modified xsi:type="dcterms:W3CDTF">2024-08-16T12:08:23Z</dcterms:modified>
</cp:coreProperties>
</file>

<file path=docProps/thumbnail.jpeg>
</file>